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8" r:id="rId1"/>
  </p:sldMasterIdLst>
  <p:sldIdLst>
    <p:sldId id="275" r:id="rId2"/>
    <p:sldId id="268" r:id="rId3"/>
    <p:sldId id="266" r:id="rId4"/>
    <p:sldId id="259" r:id="rId5"/>
    <p:sldId id="260" r:id="rId6"/>
    <p:sldId id="264" r:id="rId7"/>
    <p:sldId id="270" r:id="rId8"/>
    <p:sldId id="256" r:id="rId9"/>
    <p:sldId id="257" r:id="rId10"/>
    <p:sldId id="258" r:id="rId11"/>
    <p:sldId id="271" r:id="rId12"/>
    <p:sldId id="263" r:id="rId13"/>
    <p:sldId id="261" r:id="rId14"/>
    <p:sldId id="267" r:id="rId15"/>
    <p:sldId id="273" r:id="rId16"/>
    <p:sldId id="272" r:id="rId17"/>
    <p:sldId id="265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October 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October 3,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October 3, 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October 3,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October 3,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October 3,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x.doi.org/10.1787/9789264204256-en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lturalcognition.net/" TargetMode="External"/><Relationship Id="rId4" Type="http://schemas.openxmlformats.org/officeDocument/2006/relationships/hyperlink" Target="http://climaterealityproject.org/pres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vironment.yale.edu/climate-communicatio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80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28667" r="-28667"/>
          <a:stretch>
            <a:fillRect/>
          </a:stretch>
        </p:blipFill>
        <p:spPr>
          <a:xfrm>
            <a:off x="-1409616" y="137338"/>
            <a:ext cx="11709319" cy="6720662"/>
          </a:xfrm>
        </p:spPr>
      </p:pic>
    </p:spTree>
    <p:extLst>
      <p:ext uri="{BB962C8B-B14F-4D97-AF65-F5344CB8AC3E}">
        <p14:creationId xmlns:p14="http://schemas.microsoft.com/office/powerpoint/2010/main" val="3594375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/>
          <a:lstStyle/>
          <a:p>
            <a:r>
              <a:rPr lang="en-US" dirty="0" smtClean="0"/>
              <a:t>Barriers to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Discerning good sources of Information</a:t>
            </a:r>
          </a:p>
          <a:p>
            <a:r>
              <a:rPr lang="en-US" dirty="0" smtClean="0"/>
              <a:t>Evaluating an unfamiliar risk </a:t>
            </a:r>
          </a:p>
        </p:txBody>
      </p:sp>
    </p:spTree>
    <p:extLst>
      <p:ext uri="{BB962C8B-B14F-4D97-AF65-F5344CB8AC3E}">
        <p14:creationId xmlns:p14="http://schemas.microsoft.com/office/powerpoint/2010/main" val="2212430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19884" cy="1371600"/>
          </a:xfrm>
        </p:spPr>
        <p:txBody>
          <a:bodyPr/>
          <a:lstStyle/>
          <a:p>
            <a:r>
              <a:rPr lang="en-US" dirty="0" smtClean="0"/>
              <a:t>Science Communication- 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More people are using the internet for science information, but most of the information sources were on-line newspapers (33% got science from newspapers) (NSF)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When asked where they would go to seek information 63% said the internet (NSF)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80% of people that have gotten science information on line have also used the internet to fact check, but also use other sources (Pew)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://www.nsf.gov/statistics/seind14/content/chapter-7/fig07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277" y="152718"/>
            <a:ext cx="5147187" cy="6369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4070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7880941" cy="1371600"/>
          </a:xfrm>
        </p:spPr>
        <p:txBody>
          <a:bodyPr/>
          <a:lstStyle/>
          <a:p>
            <a:r>
              <a:rPr lang="en-US" dirty="0" smtClean="0"/>
              <a:t>Internet Sites Used  (PEW, 2006)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When asked whether they had ever gone to websites where the content is predominantly about science, half (49%) of internet users said they had been to at least one of the following sites.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23</a:t>
            </a:r>
            <a:r>
              <a:rPr lang="en-US" dirty="0"/>
              <a:t>% of internet users have been to </a:t>
            </a:r>
            <a:r>
              <a:rPr lang="en-US" dirty="0" err="1"/>
              <a:t>NationalGeographic.com</a:t>
            </a:r>
            <a:r>
              <a:rPr lang="en-US" dirty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23% have been to </a:t>
            </a:r>
            <a:r>
              <a:rPr lang="en-US" dirty="0" err="1"/>
              <a:t>USGS.gov</a:t>
            </a:r>
            <a:r>
              <a:rPr lang="en-US" dirty="0"/>
              <a:t>, the main website of the U.S. Geological Survey, which is the main U.S. government site for Earth-science information.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19% have been to </a:t>
            </a:r>
            <a:r>
              <a:rPr lang="en-US" dirty="0" err="1"/>
              <a:t>NASA.gov</a:t>
            </a:r>
            <a:r>
              <a:rPr lang="en-US" dirty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14% have been to the Smithsonian Institution website.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10% have been to </a:t>
            </a:r>
            <a:r>
              <a:rPr lang="en-US" dirty="0" err="1"/>
              <a:t>Science.com</a:t>
            </a:r>
            <a:r>
              <a:rPr lang="en-US" dirty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9% have been to </a:t>
            </a:r>
            <a:r>
              <a:rPr lang="en-US" dirty="0" err="1"/>
              <a:t>Nature.com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83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Perception</a:t>
            </a:r>
            <a:br>
              <a:rPr lang="en-US" dirty="0" smtClean="0"/>
            </a:br>
            <a:r>
              <a:rPr lang="en-US" dirty="0" smtClean="0"/>
              <a:t>Risk= Hazard + Outrage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7291" r="-3729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744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Beliefs. Identity or worldview conflict with accepted science-based truths or message</a:t>
            </a:r>
          </a:p>
          <a:p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Evolution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Vaccines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Climate 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34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dirty="0"/>
              <a:t>National Science Board. 2014. </a:t>
            </a:r>
            <a:r>
              <a:rPr lang="en-US" b="0" i="1" dirty="0"/>
              <a:t>Science and Engineering Indicators 2014</a:t>
            </a:r>
            <a:r>
              <a:rPr lang="en-US" b="0" dirty="0"/>
              <a:t>. Arlington VA: National Science Foundation (NSB 14-01)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  <a:p>
            <a:r>
              <a:rPr lang="en-US" b="0" dirty="0"/>
              <a:t>OECD (2013), </a:t>
            </a:r>
            <a:r>
              <a:rPr lang="en-US" b="0" i="1" dirty="0"/>
              <a:t>OECD Skills Outlook 2013: First Results from the Survey of Adult Skills, OECD Publishing.</a:t>
            </a:r>
          </a:p>
          <a:p>
            <a:r>
              <a:rPr lang="ro-RO" b="0" dirty="0">
                <a:hlinkClick r:id="rId2"/>
              </a:rPr>
              <a:t>http://dx.doi.org/10.1787/9789264204256-</a:t>
            </a:r>
            <a:r>
              <a:rPr lang="ro-RO" b="0" dirty="0" smtClean="0">
                <a:hlinkClick r:id="rId2"/>
              </a:rPr>
              <a:t>en</a:t>
            </a:r>
            <a:endParaRPr lang="ro-RO" b="0" dirty="0" smtClean="0"/>
          </a:p>
          <a:p>
            <a:endParaRPr lang="ro-RO" b="0" dirty="0"/>
          </a:p>
          <a:p>
            <a:r>
              <a:rPr lang="en-US" b="0" dirty="0" smtClean="0"/>
              <a:t>Pew Internet and Life Project, 2006, </a:t>
            </a:r>
            <a:r>
              <a:rPr lang="en-US" b="0" i="1" dirty="0"/>
              <a:t>The Internet as a Resource </a:t>
            </a:r>
          </a:p>
          <a:p>
            <a:r>
              <a:rPr lang="en-US" b="0" i="1" dirty="0"/>
              <a:t>for News and Information </a:t>
            </a:r>
            <a:r>
              <a:rPr lang="en-US" b="0" i="1" dirty="0" smtClean="0"/>
              <a:t>about Science</a:t>
            </a:r>
            <a:r>
              <a:rPr lang="en-US" b="0" dirty="0" smtClean="0"/>
              <a:t>.  </a:t>
            </a:r>
            <a:r>
              <a:rPr lang="en-US" b="0" dirty="0"/>
              <a:t>http://</a:t>
            </a:r>
            <a:r>
              <a:rPr lang="en-US" b="0" dirty="0" err="1"/>
              <a:t>www.pewinternet.org</a:t>
            </a:r>
            <a:r>
              <a:rPr lang="en-US" b="0" dirty="0"/>
              <a:t>/2006/11/20/the-internet-as-a-resource-for-news-and-information-about-science/</a:t>
            </a:r>
          </a:p>
          <a:p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03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://environment.yale.edu/climate-communication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www.climatechangecommunication.org</a:t>
            </a:r>
            <a:r>
              <a:rPr lang="en-US" dirty="0" smtClean="0"/>
              <a:t>/</a:t>
            </a:r>
            <a:r>
              <a:rPr lang="en-US" dirty="0">
                <a:hlinkClick r:id="rId3"/>
              </a:rPr>
              <a:t>http://www.culturalcognition.net</a:t>
            </a:r>
            <a:r>
              <a:rPr lang="en-US" dirty="0" smtClean="0">
                <a:hlinkClick r:id="rId3"/>
              </a:rPr>
              <a:t>/</a:t>
            </a:r>
            <a:endParaRPr lang="en-US" dirty="0"/>
          </a:p>
          <a:p>
            <a:r>
              <a:rPr lang="en-US" dirty="0">
                <a:hlinkClick r:id="rId4"/>
              </a:rPr>
              <a:t>http://climaterealityproject.org/</a:t>
            </a:r>
            <a:r>
              <a:rPr lang="en-US" dirty="0" smtClean="0">
                <a:hlinkClick r:id="rId4"/>
              </a:rPr>
              <a:t>press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err="1"/>
              <a:t>www.skepticalscience.com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077790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Science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 Communication	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Types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How does the public view science?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What are the barriers and how do we overcome them? </a:t>
            </a:r>
          </a:p>
          <a:p>
            <a:r>
              <a:rPr lang="en-US" dirty="0" smtClean="0"/>
              <a:t>Climate Change Communication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Unique? Challenges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Best Practices/Advice for Communicators</a:t>
            </a:r>
          </a:p>
        </p:txBody>
      </p:sp>
    </p:spTree>
    <p:extLst>
      <p:ext uri="{BB962C8B-B14F-4D97-AF65-F5344CB8AC3E}">
        <p14:creationId xmlns:p14="http://schemas.microsoft.com/office/powerpoint/2010/main" val="3416880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50306" cy="1371600"/>
          </a:xfrm>
        </p:spPr>
        <p:txBody>
          <a:bodyPr/>
          <a:lstStyle/>
          <a:p>
            <a:r>
              <a:rPr lang="en-US" dirty="0" smtClean="0"/>
              <a:t>SCIENCE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Scholarly Communication</a:t>
            </a:r>
          </a:p>
          <a:p>
            <a:r>
              <a:rPr lang="en-US" dirty="0"/>
              <a:t>Science Education</a:t>
            </a:r>
          </a:p>
          <a:p>
            <a:r>
              <a:rPr lang="en-US" dirty="0" smtClean="0"/>
              <a:t>Science Journalism</a:t>
            </a:r>
          </a:p>
          <a:p>
            <a:r>
              <a:rPr lang="en-US" dirty="0" smtClean="0"/>
              <a:t>Risk Communication</a:t>
            </a:r>
          </a:p>
          <a:p>
            <a:r>
              <a:rPr lang="en-US" dirty="0" smtClean="0"/>
              <a:t>Science-based Entertainment</a:t>
            </a:r>
          </a:p>
          <a:p>
            <a:r>
              <a:rPr lang="en-US" dirty="0" smtClean="0"/>
              <a:t>Social Learning/Public Participation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1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26063" cy="1371600"/>
          </a:xfrm>
        </p:spPr>
        <p:txBody>
          <a:bodyPr/>
          <a:lstStyle/>
          <a:p>
            <a:r>
              <a:rPr lang="en-US" dirty="0" smtClean="0"/>
              <a:t>American Attitudes toward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7 out of 10 Americans see scientific research as more positive than negative for society (NSF)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Americans with more education, income and scientific knowledge held a stronger belief in the benefits of science (NSF)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Americans also had confidence and trust in scientists- only exceeded by the military (NSF)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American were near average in comparison to other counties in their belief that science can solve environmental problems (~20% agree, ~50% disagree)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2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://www.nsf.gov/statistics/seind14/content/chapter-7/fig07-1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588" y="0"/>
            <a:ext cx="4181123" cy="687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711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http://www.nsf.gov/statistics/seind14/content/chapter-7/fig07-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7995" y="-17821"/>
            <a:ext cx="2664933" cy="6875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98112" cy="1371600"/>
          </a:xfrm>
        </p:spPr>
        <p:txBody>
          <a:bodyPr/>
          <a:lstStyle/>
          <a:p>
            <a:r>
              <a:rPr lang="en-US" dirty="0" smtClean="0"/>
              <a:t>Barriers to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 Literacy and Numeracy?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12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7301136" cy="1371600"/>
          </a:xfrm>
        </p:spPr>
        <p:txBody>
          <a:bodyPr/>
          <a:lstStyle/>
          <a:p>
            <a:r>
              <a:rPr lang="en-US" dirty="0" smtClean="0"/>
              <a:t>Adult Science Understanding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American correctly answered 5.8 out of 9 science questions  (National Science Foundation)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Levels of factual knowledge in the United States are comparable to those in Europe and are generally higher than levels in countries in other parts of the world</a:t>
            </a:r>
            <a:r>
              <a:rPr lang="en-US" dirty="0" smtClean="0"/>
              <a:t>. (NSF)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Survey of numeracy in adults, across all countries in a study, 8.1%-31.7% are proficient only at the lowest level of numeracy- US is 28% (OCED)</a:t>
            </a:r>
          </a:p>
          <a:p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61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16943" r="-16943"/>
          <a:stretch>
            <a:fillRect/>
          </a:stretch>
        </p:blipFill>
        <p:spPr>
          <a:xfrm>
            <a:off x="-1185084" y="152718"/>
            <a:ext cx="11669548" cy="6697163"/>
          </a:xfrm>
        </p:spPr>
      </p:pic>
    </p:spTree>
    <p:extLst>
      <p:ext uri="{BB962C8B-B14F-4D97-AF65-F5344CB8AC3E}">
        <p14:creationId xmlns:p14="http://schemas.microsoft.com/office/powerpoint/2010/main" val="1126508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chelle Theme">
  <a:themeElements>
    <a:clrScheme name="ODU theme">
      <a:dk1>
        <a:srgbClr val="000000"/>
      </a:dk1>
      <a:lt1>
        <a:srgbClr val="B3B3B3"/>
      </a:lt1>
      <a:dk2>
        <a:srgbClr val="004080"/>
      </a:dk2>
      <a:lt2>
        <a:srgbClr val="C8C8B1"/>
      </a:lt2>
      <a:accent1>
        <a:srgbClr val="7A7A7A"/>
      </a:accent1>
      <a:accent2>
        <a:srgbClr val="191919"/>
      </a:accent2>
      <a:accent3>
        <a:srgbClr val="526DB0"/>
      </a:accent3>
      <a:accent4>
        <a:srgbClr val="989AAC"/>
      </a:accent4>
      <a:accent5>
        <a:srgbClr val="000080"/>
      </a:accent5>
      <a:accent6>
        <a:srgbClr val="B4B392"/>
      </a:accent6>
      <a:hlink>
        <a:srgbClr val="000080"/>
      </a:hlink>
      <a:folHlink>
        <a:srgbClr val="000080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Michelle Theme.thmx</Template>
  <TotalTime>434</TotalTime>
  <Words>585</Words>
  <Application>Microsoft Macintosh PowerPoint</Application>
  <PresentationFormat>On-screen Show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Michelle Theme</vt:lpstr>
      <vt:lpstr>PowerPoint Presentation</vt:lpstr>
      <vt:lpstr>Framing Science</vt:lpstr>
      <vt:lpstr>SCIENCE Communication</vt:lpstr>
      <vt:lpstr>American Attitudes toward science</vt:lpstr>
      <vt:lpstr>PowerPoint Presentation</vt:lpstr>
      <vt:lpstr>PowerPoint Presentation</vt:lpstr>
      <vt:lpstr>Barriers to Communication</vt:lpstr>
      <vt:lpstr>Adult Science Understanding</vt:lpstr>
      <vt:lpstr>PowerPoint Presentation</vt:lpstr>
      <vt:lpstr>PowerPoint Presentation</vt:lpstr>
      <vt:lpstr>Barriers to Communication</vt:lpstr>
      <vt:lpstr>Science Communication- Where</vt:lpstr>
      <vt:lpstr>PowerPoint Presentation</vt:lpstr>
      <vt:lpstr>Internet Sites Used  (PEW, 2006)</vt:lpstr>
      <vt:lpstr>Risk Perception Risk= Hazard + Outrage</vt:lpstr>
      <vt:lpstr>Barriers</vt:lpstr>
      <vt:lpstr>References</vt:lpstr>
      <vt:lpstr>WebSites</vt:lpstr>
    </vt:vector>
  </TitlesOfParts>
  <Company>ODU - CCPO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Science Knowledge</dc:title>
  <dc:creator>Michelle Covi</dc:creator>
  <cp:lastModifiedBy>Michelle Covi</cp:lastModifiedBy>
  <cp:revision>27</cp:revision>
  <dcterms:created xsi:type="dcterms:W3CDTF">2014-10-02T20:12:41Z</dcterms:created>
  <dcterms:modified xsi:type="dcterms:W3CDTF">2014-10-03T19:28:43Z</dcterms:modified>
</cp:coreProperties>
</file>